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80" r:id="rId8"/>
    <p:sldId id="282" r:id="rId9"/>
    <p:sldId id="275" r:id="rId10"/>
    <p:sldId id="281" r:id="rId11"/>
    <p:sldId id="27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6194" y="505530"/>
            <a:ext cx="6449202" cy="3329581"/>
          </a:xfrm>
        </p:spPr>
        <p:txBody>
          <a:bodyPr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ходе иммунизации населения против гриппа в Республике Крым и г. Севастополе по состоянию на 27.09.2019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0339" y="4822350"/>
            <a:ext cx="8825658" cy="8614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эпидемиологического надзора Межрегионального управления Роспотребнадзора по Республике Крым и г. Севастополю С.А. Листопад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5338" y="824459"/>
            <a:ext cx="4467069" cy="353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09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537" y="468351"/>
            <a:ext cx="10889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ВИРУСОЛОГИЧЕСКИЙ МОНИТОРИНГ: на сегодняшний день должен быть проработан механизм 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ониторинговых и диагностических исследований на циркуляцию вирусов гриппа и вирусов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негриппозной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этиологии, а также в период эпидемического подъёма активные вирусологические обследования лиц с диагнозом внебольничная пневмония: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683" y="1714313"/>
            <a:ext cx="1011836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 ЗАКЛЮЧЕННЫЕ с ФБУЗ «Центр гигиены и эпидемиологии в РК и г. Севастополе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на вирусологические исследования: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Белогорская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ЦРБ»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«Джанкойская поликлиника» - но материал не доставляется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«РДИКБ»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«РДКБ им. Титова»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«Керченская больница №1»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«Керченская детская больница»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«Феодосийский медицинский центр»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«Черноморская ЦРБ»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«Ялтинская городская больница №1»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«Алуштинская ГБ»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ГБУЗ РК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Красноперекопская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больница» – на 1 исследование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702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5003" y="515895"/>
            <a:ext cx="11153104" cy="558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Совместно с руководителями медицинских организаций проработать механизм обязательного проведения лабораторных исследований на грипп контингентов, в соответствии СП от 04.04.2014 №3.1.2.3117-13 «Профилактика гриппа и других острых респираторных инфекций», Приказа Федеральной службы по надзору в сфере защиты прав потребителей и благополучия человека от 24.07.2015 №627 «О совершенствовании мониторинга за циркуляцией вирусов гриппа». Особое внимание обратить на лабораторное обследование лиц, проходящих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лечение и госпитализированных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поводу внебольничной пневмонии. Доставку клинического материала осуществлять в вирусологическую лабораторию ФБУЗ «Центр гигиены и эпидемиологии в Республике Крым и г. Севастополе», с соблюдением всех норм биологической безопасности, в соответствии с требованиями, предусматривающими данные мероприятия.</a:t>
            </a:r>
            <a:endParaRPr lang="ru-RU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287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3751" y="1199213"/>
            <a:ext cx="761500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/>
              <a:t>БЛАГОДАРЮ </a:t>
            </a:r>
          </a:p>
          <a:p>
            <a:pPr algn="ctr"/>
            <a:r>
              <a:rPr lang="ru-RU" sz="7200" b="1" dirty="0" smtClean="0"/>
              <a:t>ЗА </a:t>
            </a:r>
          </a:p>
          <a:p>
            <a:pPr algn="ctr"/>
            <a:r>
              <a:rPr lang="ru-RU" sz="7200" b="1" dirty="0" smtClean="0"/>
              <a:t>ВНИМАНИЕ!</a:t>
            </a:r>
            <a:endParaRPr lang="ru-RU" sz="7200" b="1" dirty="0"/>
          </a:p>
        </p:txBody>
      </p:sp>
    </p:spTree>
    <p:extLst>
      <p:ext uri="{BB962C8B-B14F-4D97-AF65-F5344CB8AC3E}">
        <p14:creationId xmlns:p14="http://schemas.microsoft.com/office/powerpoint/2010/main" val="127370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3639" y="618186"/>
            <a:ext cx="9813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4 сентября  2019 года в Республике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рым и г. Севастополе стартовала вакцинальная кампания иммунизации против гриппа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3639" y="3119643"/>
            <a:ext cx="10792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Рекомендациям Федеральной службы по надзору в сфере защиты прав потребителей и благополучия человека, а также рекомендациям Всемирной организации здравоохранения на предэпидемическом этапе сезона гриппа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ОРВИ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гг. необходимо охватить иммунизацией против гриппа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45%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совокупного населения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субъекта. Согласно Федеральной заявке на территории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4409008" y="2035495"/>
            <a:ext cx="2773181" cy="991040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08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823" y="905629"/>
            <a:ext cx="52704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РЕСПУБЛИКЕ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КРЫМ СОСТАВИЛ: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4715" y="3567658"/>
            <a:ext cx="4047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ПО г.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СЕВАСТОПОЛЮ: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208688" y="392890"/>
            <a:ext cx="2998033" cy="117154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922630</a:t>
            </a:r>
          </a:p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Двойная стрелка влево/вверх 4"/>
          <p:cNvSpPr/>
          <p:nvPr/>
        </p:nvSpPr>
        <p:spPr>
          <a:xfrm rot="13504816">
            <a:off x="8415262" y="1650181"/>
            <a:ext cx="681631" cy="773493"/>
          </a:xfrm>
          <a:prstGeom prst="leftUpArrow">
            <a:avLst/>
          </a:prstGeom>
          <a:pattFill prst="pct5">
            <a:fgClr>
              <a:schemeClr val="bg2">
                <a:lumMod val="5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37140" y="2309429"/>
            <a:ext cx="1618937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189570 детей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081602" y="2309429"/>
            <a:ext cx="2250238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733060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взрослых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73520" y="3487400"/>
            <a:ext cx="2998033" cy="117154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224009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48156" y="5346722"/>
            <a:ext cx="1618937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65247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596112" y="5346722"/>
            <a:ext cx="1618937" cy="914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158762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Двойная стрелка влево/вверх 10"/>
          <p:cNvSpPr/>
          <p:nvPr/>
        </p:nvSpPr>
        <p:spPr>
          <a:xfrm rot="13504816">
            <a:off x="8740787" y="4760049"/>
            <a:ext cx="681631" cy="773493"/>
          </a:xfrm>
          <a:prstGeom prst="leftUp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36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596" y="299803"/>
            <a:ext cx="10747947" cy="156966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поступивших в Республику Крым и г. Севастополь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противогриппозных вакцин на 27.09.2019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878986"/>
              </p:ext>
            </p:extLst>
          </p:nvPr>
        </p:nvGraphicFramePr>
        <p:xfrm>
          <a:off x="389745" y="1978838"/>
          <a:ext cx="11452484" cy="4411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6871"/>
                <a:gridCol w="1933732"/>
                <a:gridCol w="2323475"/>
                <a:gridCol w="2428406"/>
              </a:tblGrid>
              <a:tr h="1576655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Заявленное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 на </a:t>
                      </a: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27.09.2019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обеспеченности от заявленного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913459">
                <a:tc>
                  <a:txBody>
                    <a:bodyPr/>
                    <a:lstStyle/>
                    <a:p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Крым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924250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401300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43,4%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913459">
                <a:tc>
                  <a:txBody>
                    <a:bodyPr/>
                    <a:lstStyle/>
                    <a:p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г.Севастополь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233535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101290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43,3%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913459">
                <a:tc>
                  <a:txBody>
                    <a:bodyPr/>
                    <a:lstStyle/>
                    <a:p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1157785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502590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43,4%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334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4712" y="194873"/>
            <a:ext cx="109428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СЕНТЯБРЯ на ПОЛУОСТРОВЕ ВВЕДЕН ЕЖЕНЕДЕЛЬНЫЙ МОНИТОРИНГ В РАЗРЕЗЕ РЕГИОНОВ ПО ОБЪЕМАМ ИММУНИЗАЦИИ НАСЕЛЕНИЯ ПРОТИВ ГРИППА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976689"/>
              </p:ext>
            </p:extLst>
          </p:nvPr>
        </p:nvGraphicFramePr>
        <p:xfrm>
          <a:off x="464691" y="1579868"/>
          <a:ext cx="11212645" cy="5196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529"/>
                <a:gridCol w="2242529"/>
                <a:gridCol w="2242529"/>
                <a:gridCol w="2242529"/>
                <a:gridCol w="2242529"/>
              </a:tblGrid>
              <a:tr h="97543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ИММУНИЗАЦИИ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ИММУНЗИРОВАНО НА 27.09.2019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выполнения от подлежащих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СОВОКУПНОГО НАСЕЛЕНИЯ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37599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КРЫМ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3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922630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260202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28,2%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14,1%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75438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СЕВАСТОПОЛЬ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224009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47025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20,9%</a:t>
                      </a: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10,7%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75438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1146639</a:t>
                      </a:r>
                      <a:endParaRPr lang="ru-RU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307227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S Mincho"/>
                          <a:cs typeface="Times New Roman" panose="02020603050405020304" pitchFamily="18" charset="0"/>
                        </a:rPr>
                        <a:t>26,7%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6232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281271"/>
              </p:ext>
            </p:extLst>
          </p:nvPr>
        </p:nvGraphicFramePr>
        <p:xfrm>
          <a:off x="359764" y="719529"/>
          <a:ext cx="11542429" cy="52545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9394"/>
                <a:gridCol w="877905"/>
                <a:gridCol w="123766"/>
                <a:gridCol w="847493"/>
                <a:gridCol w="769434"/>
                <a:gridCol w="1079237"/>
                <a:gridCol w="950285"/>
                <a:gridCol w="769434"/>
                <a:gridCol w="907819"/>
                <a:gridCol w="541840"/>
                <a:gridCol w="591014"/>
                <a:gridCol w="501805"/>
                <a:gridCol w="657922"/>
                <a:gridCol w="420639"/>
                <a:gridCol w="854442"/>
              </a:tblGrid>
              <a:tr h="839448"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ЕЖЕНЕДЕЛЬНЫЕ ТЕМПЫ ИММУНИЗАЦИИ ПРОТИВ ГРИППА</a:t>
                      </a:r>
                      <a:endParaRPr lang="ru-RU" sz="24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927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04.09-08.09.2019    </a:t>
                      </a:r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 неделя)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09.09</a:t>
                      </a:r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.-</a:t>
                      </a:r>
                      <a:r>
                        <a:rPr lang="ru-RU" sz="16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15.09.2019       </a:t>
                      </a:r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 неделя)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   в %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16.09</a:t>
                      </a:r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.-</a:t>
                      </a:r>
                      <a:r>
                        <a:rPr lang="ru-RU" sz="16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22.09.2019</a:t>
                      </a:r>
                      <a:r>
                        <a:rPr lang="ru-RU" sz="1600" b="1" u="none" strike="noStrike" baseline="0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 неделя)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   в %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23.09-29.09.2019     </a:t>
                      </a:r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 неделя)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прирост    в %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vert="vert27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311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РЕПУБЛИКА КРЫМ</a:t>
                      </a:r>
                      <a:endParaRPr lang="ru-RU" sz="1600" b="1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4411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60300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 раза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86757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+43,8%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54734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-36.9%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260202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31114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СЕВАСТОПОЛЬ</a:t>
                      </a:r>
                      <a:endParaRPr lang="ru-RU" sz="1600" b="1" i="0" u="none" strike="noStrike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1825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11271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 раза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14599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+29,5%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15781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+8,0%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>
                              <a:lumMod val="9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47025</a:t>
                      </a:r>
                      <a:endParaRPr lang="ru-RU" sz="2000" b="1" i="0" u="none" strike="noStrike" dirty="0">
                        <a:solidFill>
                          <a:schemeClr val="tx1">
                            <a:lumMod val="9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740" marR="7740" marT="7740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950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3675" y="316255"/>
            <a:ext cx="9028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ИММУНИЗАЦИИ ПРОТИВ ГРИППА В РАЗРЕЗЕ РЕГИОНОВ РЕСПУБЛИКИ + г. СЕВАСТОПОЛЬ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628815"/>
              </p:ext>
            </p:extLst>
          </p:nvPr>
        </p:nvGraphicFramePr>
        <p:xfrm>
          <a:off x="209864" y="1034316"/>
          <a:ext cx="11527435" cy="55858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0135"/>
                <a:gridCol w="922730"/>
                <a:gridCol w="922730"/>
                <a:gridCol w="922730"/>
                <a:gridCol w="922730"/>
                <a:gridCol w="922730"/>
                <a:gridCol w="922730"/>
                <a:gridCol w="922730"/>
                <a:gridCol w="922730"/>
                <a:gridCol w="922730"/>
                <a:gridCol w="922730"/>
              </a:tblGrid>
              <a:tr h="399625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ИММУНИЗАЦИЯ НАСЕЛЕНИЯ РК и г. СЕВАСТОПОЛЯ ПРОТИВ ГРИППА в РАЗРЕЗЕ РЕГИОНОВ НА 29.09.2019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37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РЕГИОНЫ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детскому населению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взрослому населению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все население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от совокупного населения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vert="vert27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467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сделано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плана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сделано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от плана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сделано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 плана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СИМФЕРОПОЛЬ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37560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11825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146100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45850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183660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57675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КЕРЧЬ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11740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3914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53690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7645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65430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11559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ФЕОДОСИЯ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9810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40150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49960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15474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ЕВПАТОРИЯ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11260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2935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51650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18349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62910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21284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ЯЛТА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12180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37320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8144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49500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12497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АЛУШТА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5260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1622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21980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4082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27240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АРМЯНСК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9880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1866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12470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КР. ПЕРЕКОПСК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5240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21190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26430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6280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23,8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СУДАК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3828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14940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4919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БАХЧИСАРАЙСКИЙ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9520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2688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36030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11841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45550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14529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БЕЛОГОРСКИЙ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23510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3696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30570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6709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21,9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5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ДЖАНКОЙСКИЙ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4165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46820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8893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57320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13058</a:t>
                      </a:r>
                      <a:endParaRPr lang="ru-RU" sz="14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80" marR="5780" marT="5780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655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348205"/>
              </p:ext>
            </p:extLst>
          </p:nvPr>
        </p:nvGraphicFramePr>
        <p:xfrm>
          <a:off x="404736" y="359761"/>
          <a:ext cx="11392523" cy="6056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71012"/>
                <a:gridCol w="991279"/>
                <a:gridCol w="991279"/>
                <a:gridCol w="991279"/>
                <a:gridCol w="991279"/>
                <a:gridCol w="991279"/>
                <a:gridCol w="991279"/>
                <a:gridCol w="991279"/>
                <a:gridCol w="991279"/>
                <a:gridCol w="991279"/>
              </a:tblGrid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КИРОВСКИЙ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19090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7509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24670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9641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39,1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КР. ГВАРДЕЙСКИЙ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8500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3318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31840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9131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40340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12449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30,9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ЛЕНИНСКИЙ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5190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1717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33,1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4543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30190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НИЖНЕГОРСКИЙ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4380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1839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16500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5723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20880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7562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ПЕРВОМАЙСКИЙ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12720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2950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РАЗДОЛЬНЕНСКИЙ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2770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41,6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11600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14370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4352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САКСКИЙ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10180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35,8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40900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12054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51080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15696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СИМФЕРОПОЛЬСКИЙ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17470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6148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54620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12928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72090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19076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38,1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11650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3214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15150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4546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ЧЕРНОМОРСКИЙ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3170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1357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42,8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11990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3831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15160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Крым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189570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64750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733060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195452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922630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260202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28,2</a:t>
                      </a:r>
                      <a:endParaRPr lang="ru-RU" sz="2400" b="1" i="0" u="none" strike="noStrike" dirty="0">
                        <a:solidFill>
                          <a:srgbClr val="00B05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5046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СЕВАСТОПОЛЬ</a:t>
                      </a:r>
                      <a:endParaRPr lang="ru-RU" sz="16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65247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13956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21,4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158762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33069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20,8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224009</a:t>
                      </a:r>
                      <a:endParaRPr lang="ru-RU" sz="1800" b="1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47025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85" marR="6785" marT="6785" marB="0"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248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054" y="367153"/>
            <a:ext cx="1011346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на территории полуострова регистрируется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неэпидемический уровень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заболеваемости гриппом 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ОРВИ, тем не менее с положительным темпом прироста.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(38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года) в Республике Крым заболело острыми респираторными вирусными инфекциями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5856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показатель на 10 тысяч/населения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30,6. Рост заболеваемости преимущественно отмечается в возрастных категориях 3-6 лет, 7-14 лет.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г. Севастополе за прошедшую неделю заболело респираторными инфекциями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1015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показатель на 10 тысяч/населения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23,2.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107" y="3519503"/>
            <a:ext cx="110327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округам РФ заболеваемость по населению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целом выросла,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 на 10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тысяч/населения в челом 65,0, что ниже уровня эпидемического порога всего на 0,2%. Отмечаются единичные находки циркуляции вирусов гриппа. </a:t>
            </a: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2505" y="2799788"/>
            <a:ext cx="5174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381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1056</TotalTime>
  <Words>963</Words>
  <Application>Microsoft Office PowerPoint</Application>
  <PresentationFormat>Широкоэкранный</PresentationFormat>
  <Paragraphs>399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MS Mincho</vt:lpstr>
      <vt:lpstr>Times New Roman</vt:lpstr>
      <vt:lpstr>Wingdings 3</vt:lpstr>
      <vt:lpstr>Ион</vt:lpstr>
      <vt:lpstr>О ходе иммунизации населения против гриппа в Республике Крым и г. Севастополе по состоянию на 27.09.2019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иммунизации населения против гриппа в Республике Крым и г. Севастополе по состоянию на 20.09.2017 </dc:title>
  <dc:creator>User</dc:creator>
  <cp:lastModifiedBy>User</cp:lastModifiedBy>
  <cp:revision>63</cp:revision>
  <dcterms:created xsi:type="dcterms:W3CDTF">2017-09-21T10:07:01Z</dcterms:created>
  <dcterms:modified xsi:type="dcterms:W3CDTF">2019-09-27T07:20:18Z</dcterms:modified>
</cp:coreProperties>
</file>